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65" r:id="rId14"/>
    <p:sldId id="268" r:id="rId15"/>
    <p:sldId id="260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Portfolio Management</a:t>
            </a:r>
          </a:p>
        </c:rich>
      </c:tx>
      <c:layout>
        <c:manualLayout>
          <c:xMode val="edge"/>
          <c:yMode val="edge"/>
          <c:x val="0.29616091875342254"/>
          <c:y val="3.7481015318500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Fund Allocation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7-4001-B280-B91584F536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Fund Allocation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7-4001-B280-B91584F536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Stock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Fund Allocation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7-4001-B280-B91584F53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885120"/>
        <c:axId val="2092171344"/>
      </c:barChart>
      <c:catAx>
        <c:axId val="8038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92171344"/>
        <c:crosses val="autoZero"/>
        <c:auto val="1"/>
        <c:lblAlgn val="ctr"/>
        <c:lblOffset val="100"/>
        <c:noMultiLvlLbl val="0"/>
      </c:catAx>
      <c:valAx>
        <c:axId val="20921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38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BD9E-5EB9-488C-930F-70FBDFB3F864}" type="datetimeFigureOut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298FD-82DC-468D-A466-7C992259B0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65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9911-09C3-DC1C-3348-5B10889D7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A53CF-37C3-C2B0-EBD4-D45CFBF00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6C28-BA28-6456-91A3-BC5386A9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4143-EE6F-43F0-8F46-5B618B8D4AB8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D85EF-0700-B20D-C8BD-DB57B2AF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1E08-D011-ED48-9BB8-2B4B3ED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3ADD-8077-31A4-A0B9-06A605F5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CFB72-DFC0-5518-97D7-3F8D11C3F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EAA39-F0DF-2A78-A9EB-9FC84D15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1368-639C-4804-AF9B-C33843EE02BD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9AC5-F65A-A50A-83FE-F3BEE61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7FCF2-549B-3EC9-24FB-266CF5CB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5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1D494-460B-88AA-01C0-7A1DA9A48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DA780-583C-3277-7EC9-875C5E04B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C536B-6B06-32EA-D523-7D67D291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1F59-13EA-4074-BB7C-738572DE5BFA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F465-DE6B-9108-7C8C-26DCD8BA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717E-E9B4-BBBF-1169-C07B429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99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BD56-DB23-E446-4AFE-8DB021B8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7ECC-B843-E754-508D-E8EC663F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3AC3-3D3E-6BCA-378E-28A2BBAD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2A9F-2D32-4C85-9A92-BA10DB63484F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8278-2C33-E23B-4C18-0C803C01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AEF3-FFFE-AB2D-AFC2-2D08FCAE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E316-C2FA-EF84-702D-BF165BFF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0FC8-C23F-C899-E902-E400F9481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08748-E63B-D7EA-DE74-38DE79D2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749-B578-40DE-8461-955E749217ED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530F-8B4D-D4B3-4026-EE54DCF4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4C3C4-F0EE-A31E-5B1E-3F81CCAD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6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606A-A08B-5437-B29B-A9E333B9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28E0-F79E-B888-9C16-11A0EA745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3B830-9F6F-8D59-643E-9718784C0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C37E8-FD24-F831-68FA-87E7E114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6A6B-6C3D-4A35-AB3A-F4A37E562DA7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85820-6EAC-C4F6-5BE4-C3A928A8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80994-ABD7-B609-033A-1E460585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3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986E-8F6A-3E9D-5CBD-23F6C323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37C4-11B2-30E1-C162-C75A6C6C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14CF5-47D2-5C03-7F34-1C4844CEE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98B37-EE26-8D1E-AA12-FC6F38A86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E6A9F-8D61-17C7-707C-5DF6C59B9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0B796-683A-3572-7320-FC271A32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E3DD-F901-4C49-938C-724814BB6D7E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010A10-221B-4645-AB7A-1A5ED22D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8AC06-12E0-1346-D20F-BE44CEE8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90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CAA1-0D0B-295F-9379-57B2ED75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99336-148E-0DB8-4723-A3089C87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E084-5775-4762-93ED-2318F453ADE1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A4434-060E-85F2-7D7D-280FA814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4CEA6-6E3A-FF81-30F6-3500F436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1C0E2-402B-5FDB-594E-6D21A7A0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2F95-455F-4FFD-80A3-BF61B5C16F6D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B875E-01B0-9909-556F-972F32BD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C806-F769-0CF7-8813-18516085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41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9FDE-0106-23D4-BE37-239ED64E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72FA-45CA-C459-018A-FFD270C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0B6DF-E1F7-1C09-B727-A8F641FF4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89683-FD27-6C62-653A-32E09EE0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A304-9530-4B2B-A634-696D23DF2B44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AA0F2-B02E-4E87-2138-8AF816B6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598A5-5A8E-ED93-5FB0-5B85B9CA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53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7BD1-6207-2E61-D34D-BC4C6F14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28CE6-21C1-7001-7922-A55C0ED45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036AC-B575-440D-5ED6-D4BD034E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60369-C9F3-1CF9-A264-DF003C11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002-30B0-44B4-8391-4F7F0C9EBC48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B174D-3ECD-5F6A-B10C-DFC6726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B9BC-E60D-65A7-4E78-C2EFFC05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9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D2F51-77F4-8449-C0C6-D592D0E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3B8E-54EE-D08A-09F3-FCA5FB2B5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5B77-FD69-BD15-1A5E-C7EC37E04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9573C-3F84-48FC-85BA-FBDE7F6C8763}" type="datetime1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883E-2220-C08F-F2E4-7E2A0D166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3BC9-2D9E-96AC-7C3A-6267328DB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061942-EC7B-47CA-B5AD-6A6B4C8B9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16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5C32-94D5-A0D2-E65E-0C9667F2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819" y="1122363"/>
            <a:ext cx="8888361" cy="2479675"/>
          </a:xfrm>
        </p:spPr>
        <p:txBody>
          <a:bodyPr/>
          <a:lstStyle/>
          <a:p>
            <a:r>
              <a:rPr lang="en-US" altLang="zh-TW" dirty="0"/>
              <a:t>Basic Knowledge of Economic Signal</a:t>
            </a:r>
            <a:endParaRPr lang="zh-TW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D1DED-548F-0E0D-AC83-7B755121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599"/>
          </a:xfrm>
        </p:spPr>
        <p:txBody>
          <a:bodyPr/>
          <a:lstStyle/>
          <a:p>
            <a:r>
              <a:rPr lang="en-US" altLang="zh-TW" dirty="0"/>
              <a:t>R12942126 </a:t>
            </a:r>
            <a:r>
              <a:rPr lang="zh-TW" altLang="en-US" dirty="0"/>
              <a:t>游登智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70D1F-605D-4D62-577E-97F27D07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10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724B-15A1-9BDE-DD80-7DEAE17C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Log-Price and  Log-Return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F33D-AA91-0F25-C382-056035B5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Log-price is 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After taking log price, the volatility of the price is more stable, which helps to estimate risk and volatility more accurately. </a:t>
            </a:r>
          </a:p>
          <a:p>
            <a:r>
              <a:rPr lang="en-US" altLang="zh-TW" dirty="0"/>
              <a:t>Log-return is</a:t>
            </a: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F353F-2701-B640-D593-9870D7E6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AC17C-94C6-62C4-490A-DDA3E6B1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76" y="2264287"/>
            <a:ext cx="2402348" cy="419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3F386-EF15-219A-06C3-93FC697A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62" y="4479695"/>
            <a:ext cx="8431275" cy="5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BA84-4E3F-A91C-56EF-A1F55C51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S&amp;P 500</a:t>
            </a:r>
            <a:endParaRPr lang="zh-TW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D604A-9F5A-6499-3947-F53C2E83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40" y="980976"/>
            <a:ext cx="6115396" cy="5470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AFB6F-F060-4274-0379-8871B77A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2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2F80-0B0B-B160-2DA3-B0CC8AE8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Portfolio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B09EE-7FA8-63B7-D5BB-3117FE1C0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You have $100 </a:t>
                </a:r>
              </a:p>
              <a:p>
                <a:r>
                  <a:rPr lang="en-US" altLang="zh-TW" dirty="0"/>
                  <a:t>You invest: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- 50% in stock A</a:t>
                </a:r>
              </a:p>
              <a:p>
                <a:pPr>
                  <a:buFontTx/>
                  <a:buChar char="-"/>
                </a:pPr>
                <a:r>
                  <a:rPr lang="en-US" altLang="zh-TW" dirty="0"/>
                  <a:t>25% in stock B</a:t>
                </a:r>
              </a:p>
              <a:p>
                <a:pPr>
                  <a:buFontTx/>
                  <a:buChar char="-"/>
                </a:pPr>
                <a:r>
                  <a:rPr lang="en-US" altLang="zh-TW" dirty="0"/>
                  <a:t>25% in stock C</a:t>
                </a:r>
              </a:p>
              <a:p>
                <a:r>
                  <a:rPr lang="en-US" altLang="zh-TW" dirty="0"/>
                  <a:t>The return on your portfolio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altLang="zh-TW" i="1" baseline="-25000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altLang="zh-TW" baseline="-25000" dirty="0"/>
              </a:p>
              <a:p>
                <a:pPr marL="0" indent="0">
                  <a:buNone/>
                </a:pPr>
                <a:r>
                  <a:rPr lang="en-US" altLang="zh-TW" dirty="0"/>
                  <a:t>where R</a:t>
                </a:r>
                <a:r>
                  <a:rPr lang="en-US" altLang="zh-TW" baseline="-25000" dirty="0"/>
                  <a:t>A</a:t>
                </a:r>
                <a:r>
                  <a:rPr lang="en-US" altLang="zh-TW" dirty="0"/>
                  <a:t>, R</a:t>
                </a:r>
                <a:r>
                  <a:rPr lang="en-US" altLang="zh-TW" baseline="-25000" dirty="0"/>
                  <a:t>B</a:t>
                </a:r>
                <a:r>
                  <a:rPr lang="en-US" altLang="zh-TW" dirty="0"/>
                  <a:t> and R</a:t>
                </a:r>
                <a:r>
                  <a:rPr lang="en-US" altLang="zh-TW" baseline="-25000" dirty="0"/>
                  <a:t>C</a:t>
                </a:r>
                <a:r>
                  <a:rPr lang="en-US" altLang="zh-TW" dirty="0"/>
                  <a:t> is the return of each stock.</a:t>
                </a:r>
              </a:p>
              <a:p>
                <a:pPr marL="0" indent="0">
                  <a:buNone/>
                </a:pPr>
                <a:endParaRPr lang="en-US" altLang="zh-TW" baseline="-25000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B09EE-7FA8-63B7-D5BB-3117FE1C0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F9BA5-61FD-D0B6-C59A-C61F3796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82D7E4-3156-D4FB-C2E4-A1AC8A4EC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742001"/>
              </p:ext>
            </p:extLst>
          </p:nvPr>
        </p:nvGraphicFramePr>
        <p:xfrm>
          <a:off x="6430296" y="892277"/>
          <a:ext cx="5142272" cy="377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D63CF5-4DB7-1C45-747C-2FFC454E1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125" y="4922465"/>
            <a:ext cx="5705492" cy="3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6242-0C8A-52A8-ED5D-9251666A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Mean-variance portfolio(MVP)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9E5FA-A134-6912-106B-3882BF9A96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MVPs are the solution of the following mean-variance optimization criterion: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TW" i="1" dirty="0" err="1" smtClean="0">
                          <a:latin typeface="Cambria Math" panose="02040503050406030204" pitchFamily="18" charset="0"/>
                        </a:rPr>
                        <m:t>𝑖𝑚𝑖𝑧𝑒</m:t>
                      </m:r>
                      <m:r>
                        <a:rPr lang="en-US" altLang="zh-TW" b="0" i="1" baseline="-25000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 baseline="30000" dirty="0" err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l-GR" altLang="zh-TW" b="1" i="0" dirty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zh-TW" baseline="-25000" dirty="0"/>
              </a:p>
              <a:p>
                <a:pPr marL="0" indent="0" algn="ctr">
                  <a:buNone/>
                </a:pPr>
                <a:r>
                  <a:rPr lang="en-US" altLang="zh-TW" dirty="0"/>
                  <a:t>subject to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l-GR" altLang="zh-TW" b="1" i="0" dirty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 dirty="0" err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altLang="zh-TW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30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i="1" dirty="0" err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baseline="-250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zh-TW" b="0" i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dirty="0"/>
              </a:p>
              <a:p>
                <a:pPr marL="0" indent="0" algn="ctr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altLang="zh-TW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zh-TW" b="0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altLang="zh-TW" b="0" i="1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m:rPr>
                        <m:sty m:val="p"/>
                      </m:rPr>
                      <a:rPr lang="el-GR" altLang="zh-TW" i="1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TW" b="0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30000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altLang="zh-TW" b="1" i="0" dirty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9E5FA-A134-6912-106B-3882BF9A9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EC117-1438-8C19-C473-3045535A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8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35B4-F6EF-BA32-030E-AE85621C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MVP efficient frontier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AE8F0-C248-10E7-8EEC-971DD11F9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Ensure portfolio optimization and risk management.</a:t>
                </a:r>
              </a:p>
              <a:p>
                <a:endParaRPr lang="en-US" altLang="zh-TW" dirty="0"/>
              </a:p>
              <a:p>
                <a:r>
                  <a:rPr lang="en-US" altLang="zh-TW" b="1" dirty="0"/>
                  <a:t>Min Volatility Portfolio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B is the minimum-variance portfolio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b="1" dirty="0"/>
                  <a:t>Max Sharp Ratio Portfolio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Sharp Ratio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𝑟𝑒𝑤𝑎𝑟𝑑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𝑟𝑖𝑠𝑘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AE8F0-C248-10E7-8EEC-971DD11F9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436" t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E4E761-ABDA-D31C-59E9-6BDD5CAD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0034"/>
            <a:ext cx="5593348" cy="47825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CBF28-29B6-585C-5289-7BF7479E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9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B0C6-D79B-7123-79EC-3C6B2BD4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3FAC-D781-BAA7-1962-2F3B3B570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With the above knowledge, we can further study economic-related signals.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Don’t put all eggs in one basket.</a:t>
            </a:r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89595-D8EF-7612-2AC8-60C335C6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B3DB9-9C19-641B-D43D-34241AEC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15" y="3222625"/>
            <a:ext cx="45148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1CDA-EE35-B6E0-3497-AEBC68CF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F3F5-4791-9ACA-C90C-1D953AD0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Zhang, X. P. S., &amp; Wang, F. (2017). Signal processing for finance, economics, and marketing: concepts, framework, and big data applications. IEEE Signal Processing Magazine, 34(3), 14-35.</a:t>
            </a:r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92FE7-4D7E-2844-1039-EF7657B6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8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8474-C52D-B606-A1F3-FB05D0F0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Trading</a:t>
            </a:r>
            <a:endParaRPr lang="zh-TW" alt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A517BD9D-BF17-2AE2-3DBC-B17B347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14" y="4281488"/>
            <a:ext cx="2399071" cy="2368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9EAD3-1C85-8787-D81F-83C31041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94" b="23094"/>
          <a:stretch/>
        </p:blipFill>
        <p:spPr>
          <a:xfrm>
            <a:off x="7769942" y="1887334"/>
            <a:ext cx="3782960" cy="32497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C0FB2-95DF-A746-EBC7-E6DA17E8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12" name="Picture 11" descr="A yellow stuffed animal&#10;&#10;Description automatically generated">
            <a:extLst>
              <a:ext uri="{FF2B5EF4-FFF2-40B4-BE49-F238E27FC236}">
                <a16:creationId xmlns:a16="http://schemas.microsoft.com/office/drawing/2014/main" id="{E55470EF-3AC6-6DA1-B034-629E6CCA8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1" y="1887334"/>
            <a:ext cx="3045259" cy="39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B6E9-B8A3-B7FF-6ED3-E1443B50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utility theory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013E-0AD9-F3AA-3780-575CEFBA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6181"/>
          </a:xfrm>
        </p:spPr>
        <p:txBody>
          <a:bodyPr>
            <a:normAutofit/>
          </a:bodyPr>
          <a:lstStyle/>
          <a:p>
            <a:r>
              <a:rPr lang="en-US" altLang="zh-TW" dirty="0"/>
              <a:t>Explain the relationship between investment risk and expected return.</a:t>
            </a:r>
          </a:p>
          <a:p>
            <a:r>
              <a:rPr lang="en-US" altLang="zh-TW" dirty="0"/>
              <a:t>You buy things or services, and they provide you with satisfaction.</a:t>
            </a:r>
          </a:p>
          <a:p>
            <a:r>
              <a:rPr lang="en-US" altLang="zh-TW" dirty="0"/>
              <a:t>Base on:</a:t>
            </a:r>
          </a:p>
          <a:p>
            <a:pPr>
              <a:buFontTx/>
              <a:buChar char="-"/>
            </a:pPr>
            <a:r>
              <a:rPr lang="en-US" altLang="zh-TW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Economic conditions</a:t>
            </a:r>
          </a:p>
          <a:p>
            <a:pPr>
              <a:buFontTx/>
              <a:buChar char="-"/>
            </a:pPr>
            <a:r>
              <a:rPr lang="en-US" altLang="zh-TW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Personal preferences</a:t>
            </a:r>
            <a:endParaRPr lang="en-US" altLang="zh-TW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>
              <a:buFontTx/>
              <a:buChar char="-"/>
            </a:pPr>
            <a:r>
              <a:rPr lang="en-US" altLang="zh-TW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Risk preferences</a:t>
            </a:r>
          </a:p>
          <a:p>
            <a:pPr>
              <a:buFontTx/>
              <a:buChar char="-"/>
            </a:pPr>
            <a:r>
              <a:rPr lang="en-US" altLang="zh-TW" dirty="0"/>
              <a:t>Psychological factors</a:t>
            </a:r>
          </a:p>
          <a:p>
            <a:pPr>
              <a:buFontTx/>
              <a:buChar char="-"/>
            </a:pPr>
            <a:r>
              <a:rPr lang="en-US" altLang="zh-TW" dirty="0"/>
              <a:t>Environmental factors</a:t>
            </a:r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B3AE0-EFAA-8097-322D-EDD89C16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06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A0D0-4549-6A89-9D44-D474524F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Concave utility function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CBC83-46D0-267A-E01E-33B625A2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363" y="2238503"/>
            <a:ext cx="5513437" cy="3512421"/>
          </a:xfrm>
        </p:spPr>
        <p:txBody>
          <a:bodyPr/>
          <a:lstStyle/>
          <a:p>
            <a:r>
              <a:rPr lang="en-US" altLang="zh-TW" dirty="0"/>
              <a:t>Can be used in buying things, services, stock, and so on. </a:t>
            </a:r>
          </a:p>
          <a:p>
            <a:endParaRPr lang="en-US" altLang="zh-TW" dirty="0"/>
          </a:p>
          <a:p>
            <a:r>
              <a:rPr lang="en-US" altLang="zh-TW" b="1" dirty="0"/>
              <a:t>Diminishing Marginal Utility</a:t>
            </a:r>
          </a:p>
          <a:p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73EA-06F4-043A-512D-F99C24B5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16" y="2052517"/>
            <a:ext cx="4807308" cy="38843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88143-61D0-7FA5-5410-F4E508B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7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D187-68C0-34A8-FE86-3C158D9E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utility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607265-043E-D447-BF1F-39D14A37A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It is a cornerstone for economics, game theory, and decision theory and pertains to people’s preferences.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In economics, the utility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is concave and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increasing</a:t>
                </a:r>
                <a:r>
                  <a:rPr lang="en-US" altLang="zh-TW" dirty="0"/>
                  <a:t>.</a:t>
                </a:r>
              </a:p>
              <a:p>
                <a:endParaRPr lang="en-US" altLang="zh-TW" dirty="0"/>
              </a:p>
              <a:p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607265-043E-D447-BF1F-39D14A37A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4FBCD-2288-9295-C229-455556F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02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22FC-50D1-B0EF-E683-7972835E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utility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029A0-02DC-03B7-10B8-0210C47D5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0981"/>
              </a:xfrm>
            </p:spPr>
            <p:txBody>
              <a:bodyPr/>
              <a:lstStyle/>
              <a:p>
                <a:r>
                  <a:rPr lang="en-US" altLang="zh-TW" dirty="0"/>
                  <a:t>We assume a risk asset has two possible outcomes of wealth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 with equal probability,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i="1" dirty="0"/>
                  <a:t> &lt;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. The expected wealth is</a:t>
                </a:r>
              </a:p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= ½(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The expected utility of this risk is</a:t>
                </a:r>
              </a:p>
              <a:p>
                <a:endParaRPr lang="en-US" altLang="zh-TW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= ½(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i="1" baseline="-2500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029A0-02DC-03B7-10B8-0210C47D5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0981"/>
              </a:xfrm>
              <a:blipFill>
                <a:blip r:embed="rId2"/>
                <a:stretch>
                  <a:fillRect l="-1043" t="-2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AB4E3-2E74-45CE-2C8B-9AF3E0F7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50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C16E-E21B-CA93-4622-55D5A1DB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utility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132C5-FE0D-D13B-28FB-DFEEE67218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The certain equivalent(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𝐶𝐸</m:t>
                    </m:r>
                  </m:oMath>
                </a14:m>
                <a:r>
                  <a:rPr lang="en-US" altLang="zh-TW" dirty="0"/>
                  <a:t>) is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baseline="30000" dirty="0" smtClean="0">
                          <a:latin typeface="Cambria Math" panose="02040503050406030204" pitchFamily="18" charset="0"/>
                        </a:rPr>
                        <m:t>−1 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]"/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The risk premium(RP) is</a:t>
                </a:r>
              </a:p>
              <a:p>
                <a:endParaRPr lang="en-US" altLang="zh-TW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] −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𝐶𝐸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132C5-FE0D-D13B-28FB-DFEEE6721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7B107-7B3D-B9FF-63EA-CE6BF76E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97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6084-A080-D7CF-6094-2977600F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utility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118E0-1069-FDEE-9837-8F6E2FE36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905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𝐶𝐸</m:t>
                    </m:r>
                  </m:oMath>
                </a14:m>
                <a:r>
                  <a:rPr lang="en-US" altLang="zh-TW" dirty="0"/>
                  <a:t> represents guaranteed wealth whose utility is equivalent to that of the risk asset.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i="1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−1 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)] )</m:t>
                      </m:r>
                    </m:oMath>
                  </m:oMathPara>
                </a14:m>
                <a:endParaRPr lang="en-US" altLang="zh-TW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r>
                  <a:rPr lang="en-US" altLang="zh-TW" dirty="0"/>
                  <a:t> is the amount of money that a person is willing to pay to eliminate risk.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] − 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𝐶𝐸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118E0-1069-FDEE-9837-8F6E2FE36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9050" cy="4351338"/>
              </a:xfrm>
              <a:blipFill>
                <a:blip r:embed="rId2"/>
                <a:stretch>
                  <a:fillRect t="-2381" r="-6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19D33A-2C0D-0CB0-4572-C1F1EC5D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50" y="1389899"/>
            <a:ext cx="5679783" cy="52227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25E90-B3FD-3D16-C921-60752A3D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0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BD1E-8DCE-3395-3CEE-1D3F34E4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Price and Return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8A55-6A20-CB6A-49B7-D8387043F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price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baseline="-25000" dirty="0"/>
                  <a:t>t</a:t>
                </a:r>
              </a:p>
              <a:p>
                <a:r>
                  <a:rPr lang="en-US" altLang="zh-TW" dirty="0"/>
                  <a:t>The net return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baseline="-25000" dirty="0"/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 is the dividend during the period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, and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=0,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48A55-6A20-CB6A-49B7-D8387043F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7A3F3-A721-6944-399C-31746D1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1942-EC7B-47CA-B5AD-6A6B4C8B979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632FA-2D80-82BC-2324-12407319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22" y="2722474"/>
            <a:ext cx="4105854" cy="527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E53F9-D2BF-268F-B3F5-017CF819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19" y="3951012"/>
            <a:ext cx="3843251" cy="5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8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553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Söhne</vt:lpstr>
      <vt:lpstr>Aptos</vt:lpstr>
      <vt:lpstr>Aptos Display</vt:lpstr>
      <vt:lpstr>Arial</vt:lpstr>
      <vt:lpstr>Cambria Math</vt:lpstr>
      <vt:lpstr>Office Theme</vt:lpstr>
      <vt:lpstr>Basic Knowledge of Economic Signal</vt:lpstr>
      <vt:lpstr>Trading</vt:lpstr>
      <vt:lpstr>The utility theory</vt:lpstr>
      <vt:lpstr>Concave utility function</vt:lpstr>
      <vt:lpstr>Expected utility theory</vt:lpstr>
      <vt:lpstr>Expected utility theory</vt:lpstr>
      <vt:lpstr>Expected utility theory</vt:lpstr>
      <vt:lpstr>Expected utility theory</vt:lpstr>
      <vt:lpstr> Price and Return</vt:lpstr>
      <vt:lpstr>Log-Price and  Log-Return</vt:lpstr>
      <vt:lpstr>S&amp;P 500</vt:lpstr>
      <vt:lpstr>Portfolio</vt:lpstr>
      <vt:lpstr>Mean-variance portfolio(MVP)</vt:lpstr>
      <vt:lpstr>MVP efficient frontier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knowledge of economic signal processing</dc:title>
  <dc:creator>游登智</dc:creator>
  <cp:lastModifiedBy>游登智</cp:lastModifiedBy>
  <cp:revision>22</cp:revision>
  <dcterms:created xsi:type="dcterms:W3CDTF">2024-05-01T02:31:59Z</dcterms:created>
  <dcterms:modified xsi:type="dcterms:W3CDTF">2024-05-15T05:10:43Z</dcterms:modified>
</cp:coreProperties>
</file>